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984" y="262890"/>
            <a:ext cx="8791575" cy="1348739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/>
            </a:r>
            <a:br>
              <a:rPr lang="fa-IR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230" y="262890"/>
            <a:ext cx="10709910" cy="6115050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fa-IR" sz="8800" dirty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ترکیبات </a:t>
            </a:r>
            <a:r>
              <a:rPr lang="fa-IR" sz="8800" dirty="0" smtClean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شیرمادر</a:t>
            </a:r>
          </a:p>
          <a:p>
            <a:pPr algn="ctr" rtl="1"/>
            <a:endParaRPr lang="fa-IR" sz="4300" dirty="0">
              <a:solidFill>
                <a:schemeClr val="bg1"/>
              </a:solidFill>
              <a:ea typeface="+mj-ea"/>
              <a:cs typeface="Times New Roman" panose="02020603050405020304" pitchFamily="18" charset="0"/>
            </a:endParaRPr>
          </a:p>
          <a:p>
            <a:pPr algn="ctr" rtl="1"/>
            <a:r>
              <a:rPr lang="fa-IR" sz="4300" dirty="0" smtClean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تهیه و تنظیم </a:t>
            </a:r>
          </a:p>
          <a:p>
            <a:pPr algn="ctr" rtl="1"/>
            <a:r>
              <a:rPr lang="fa-IR" sz="2400" dirty="0" smtClean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منیره احمد شعربافی </a:t>
            </a:r>
          </a:p>
          <a:p>
            <a:pPr algn="ctr" rtl="1"/>
            <a:r>
              <a:rPr lang="fa-IR" sz="2400" dirty="0" smtClean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مدیر خدمات پرستاری</a:t>
            </a:r>
          </a:p>
          <a:p>
            <a:pPr algn="ctr" rtl="1"/>
            <a:r>
              <a:rPr lang="fa-IR" sz="2400" dirty="0" smtClean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(کارشناس ارشد پرستاری)</a:t>
            </a:r>
          </a:p>
          <a:p>
            <a:pPr algn="ctr" rtl="1"/>
            <a:endParaRPr lang="fa-IR" sz="2400" dirty="0" smtClean="0">
              <a:solidFill>
                <a:schemeClr val="bg1"/>
              </a:solidFill>
              <a:ea typeface="+mj-ea"/>
              <a:cs typeface="Times New Roman" panose="02020603050405020304" pitchFamily="18" charset="0"/>
            </a:endParaRPr>
          </a:p>
          <a:p>
            <a:pPr algn="ctr" rtl="1"/>
            <a:r>
              <a:rPr lang="fa-IR" sz="4300" dirty="0" smtClean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1398</a:t>
            </a:r>
            <a:endParaRPr lang="fa-I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6" y="400050"/>
            <a:ext cx="11336482" cy="6104659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تغییر پذیری محتوای چربی  </a:t>
            </a:r>
          </a:p>
          <a:p>
            <a:pPr algn="just" rtl="1"/>
            <a:r>
              <a:rPr lang="fa-IR" dirty="0" smtClean="0">
                <a:solidFill>
                  <a:schemeClr val="bg1"/>
                </a:solidFill>
              </a:rPr>
              <a:t>در بین ترکیبات شیر انسان ، محتوی کلی چربی بیشترین تنوع و تغییر پذیری را دارد. چربی شیر انسان در طول دوران شیردهی اندکی افزایش می یابد، میزان آن در طول روز هروعده تغییر می کند. همچنین در مدت یک وعده شیردهی ( از شیر پیشین به شیر پسین ) افزایش پیدا می کند و از مادری به مادر دیگر نیز میزان آن متفاوت است.</a:t>
            </a:r>
          </a:p>
          <a:p>
            <a:pPr algn="just" rtl="1"/>
            <a:r>
              <a:rPr lang="fa-IR" dirty="0" smtClean="0">
                <a:solidFill>
                  <a:schemeClr val="bg1"/>
                </a:solidFill>
              </a:rPr>
              <a:t>ترکیب شیر مصنوعی از یک وعده به وعده دیگر فرقی ندارد و دارای آنزیم و کلسترول نمی باشد و یا مقدار آن کم است،</a:t>
            </a:r>
          </a:p>
          <a:p>
            <a:pPr marL="0" indent="0" algn="just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به بعضی از انواع آن اسید چرب ( از روغن ماهی یا چربی تخم مرغ یا نباتات ) اضافه می کنند.</a:t>
            </a:r>
          </a:p>
          <a:p>
            <a:pPr marL="0" indent="0" algn="just" rtl="1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algn="just" rtl="1"/>
            <a:r>
              <a:rPr lang="fa-IR" dirty="0" smtClean="0">
                <a:solidFill>
                  <a:schemeClr val="bg1"/>
                </a:solidFill>
              </a:rPr>
              <a:t>در طول یک وعده شیردهی،میزان لیپید شیرمادراز شروع ( شیر پیشین ) تا خاتمه شیردهی 2 تا 3 برابر افزایش می یابد.</a:t>
            </a:r>
          </a:p>
          <a:p>
            <a:pPr marL="0" indent="0" algn="just" rtl="1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algn="just" rtl="1"/>
            <a:r>
              <a:rPr lang="fa-IR" dirty="0" smtClean="0">
                <a:solidFill>
                  <a:schemeClr val="bg1"/>
                </a:solidFill>
              </a:rPr>
              <a:t>شیرمادران چاق و دارای اضافه وزن میزان چربی بیشتری دارد.</a:t>
            </a:r>
          </a:p>
          <a:p>
            <a:pPr marL="0" indent="0" algn="just" rtl="1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algn="just" rtl="1"/>
            <a:r>
              <a:rPr lang="fa-IR" dirty="0" smtClean="0">
                <a:solidFill>
                  <a:schemeClr val="bg1"/>
                </a:solidFill>
              </a:rPr>
              <a:t>وقتی شیر انسان مدتی در ظرف میماند چون هموژنیزه نیست چربی ان از اجزای دیگر شیرجدا می شود.</a:t>
            </a:r>
          </a:p>
        </p:txBody>
      </p:sp>
    </p:spTree>
    <p:extLst>
      <p:ext uri="{BB962C8B-B14F-4D97-AF65-F5344CB8AC3E}">
        <p14:creationId xmlns:p14="http://schemas.microsoft.com/office/powerpoint/2010/main" val="15439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377190"/>
            <a:ext cx="11689773" cy="6065174"/>
          </a:xfrm>
        </p:spPr>
        <p:txBody>
          <a:bodyPr/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مواد معدنی و عناصر کمیاب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اگرچه میزان کلسیم و فسفر شیر انسان در طول دوره شیردهی تقریبا ثابت است ، اما میزان آن ها نسبت به شیرگاو و شیر مصنوعی به طور قابل توجهی کمتر است.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با آنکه دریافت مواد معدنی از طریق شیر انسان کمتر است ، اما مواد معدنی موجود در استخوان شیرخوارانی که با شیرمادر تغذیه می شوند طبیعی تلقی می شود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غلظت آهن شیر انسان کم است، تا حدود 6 ماهگی معمولا ذخایر آهن مصرف می شودو برای حمایت از اریترو پوئیزیس و پیشگیری از کمبود ، لازم است آهن مورد نیاز از منابع دیگر تامین شود.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غلظت روی در ابتدا چندین برابر بالاتر بوده و در طول دوره شیردهی به سرعت کم می شود.  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شیرمادر غنی از آب است.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شیرمادر کلیه شیرخوار را تحت فشار قرار نمی دهد و شیرخوار نیز آب اضافی غیر لازم را دربدن نگه نمی دارد.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عطر و طعم شیرمادر به وسیله غذای مادر متاثر می شود.</a:t>
            </a:r>
          </a:p>
          <a:p>
            <a:pPr algn="r" rtl="1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514350"/>
            <a:ext cx="11679382" cy="6218959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C00000"/>
                </a:solidFill>
              </a:rPr>
              <a:t>ویتامین ها </a:t>
            </a:r>
          </a:p>
          <a:p>
            <a:pPr algn="r" rtl="1"/>
            <a:r>
              <a:rPr lang="fa-IR" sz="1800" dirty="0" smtClean="0">
                <a:solidFill>
                  <a:schemeClr val="bg1"/>
                </a:solidFill>
              </a:rPr>
              <a:t>به طور کلی میزان ویتامین شیر انسان تحت تاثیر وضعیت تغذیه و دریافت ویتامین مادر می باشد.</a:t>
            </a:r>
            <a:endParaRPr lang="fa-IR" sz="1800" dirty="0">
              <a:solidFill>
                <a:schemeClr val="bg1"/>
              </a:solidFill>
            </a:endParaRPr>
          </a:p>
          <a:p>
            <a:pPr algn="r" rtl="1"/>
            <a:r>
              <a:rPr lang="fa-IR" dirty="0" smtClean="0">
                <a:solidFill>
                  <a:srgbClr val="C00000"/>
                </a:solidFill>
              </a:rPr>
              <a:t>ویتامین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pPr algn="r" rtl="1"/>
            <a:r>
              <a:rPr lang="fa-IR" sz="1800" dirty="0" smtClean="0">
                <a:solidFill>
                  <a:schemeClr val="bg1"/>
                </a:solidFill>
              </a:rPr>
              <a:t>میزان ویتامین </a:t>
            </a:r>
            <a:r>
              <a:rPr lang="en-US" sz="1800" dirty="0" smtClean="0">
                <a:solidFill>
                  <a:schemeClr val="bg1"/>
                </a:solidFill>
              </a:rPr>
              <a:t>K</a:t>
            </a:r>
            <a:r>
              <a:rPr lang="fa-IR" sz="1800" dirty="0" smtClean="0">
                <a:solidFill>
                  <a:schemeClr val="bg1"/>
                </a:solidFill>
              </a:rPr>
              <a:t> در شیر انسان پایین است.بنابراین برای اطمینان از کفایت میزان این ویتامین همه شیرخواران باید در زمان تولد یک دز داخل عضلانی ویتامین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fa-IR" sz="1800" dirty="0" smtClean="0">
                <a:solidFill>
                  <a:schemeClr val="bg1"/>
                </a:solidFill>
              </a:rPr>
              <a:t> 1-0/5 میلی گرم دریافت کنند.</a:t>
            </a:r>
          </a:p>
          <a:p>
            <a:pPr algn="r" rtl="1"/>
            <a:r>
              <a:rPr lang="fa-IR" dirty="0" smtClean="0">
                <a:solidFill>
                  <a:srgbClr val="C00000"/>
                </a:solidFill>
              </a:rPr>
              <a:t>ویتامین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</a:p>
          <a:p>
            <a:pPr algn="r" rtl="1"/>
            <a:r>
              <a:rPr lang="fa-IR" sz="1800" dirty="0" smtClean="0">
                <a:solidFill>
                  <a:schemeClr val="bg1"/>
                </a:solidFill>
              </a:rPr>
              <a:t>میزان ویتامین </a:t>
            </a:r>
            <a:r>
              <a:rPr lang="en-US" sz="1800" dirty="0" smtClean="0">
                <a:solidFill>
                  <a:schemeClr val="bg1"/>
                </a:solidFill>
              </a:rPr>
              <a:t>D</a:t>
            </a:r>
            <a:r>
              <a:rPr lang="fa-IR" sz="1800" dirty="0" smtClean="0">
                <a:solidFill>
                  <a:schemeClr val="bg1"/>
                </a:solidFill>
              </a:rPr>
              <a:t> موجود درشیرمادر کم است و منابع تغذیه ای طبیعی این ویتامین برای شیرخوار پایین است ، تماس و مواجهه کافی با نور خورشید برای سنتز جلدی نیز به راحتی حاصل نمی شود.</a:t>
            </a:r>
          </a:p>
          <a:p>
            <a:pPr algn="r" rtl="1"/>
            <a:r>
              <a:rPr lang="fa-IR" sz="1800" dirty="0" smtClean="0">
                <a:solidFill>
                  <a:schemeClr val="bg1"/>
                </a:solidFill>
              </a:rPr>
              <a:t>تجویز خوراکی ویتامین </a:t>
            </a:r>
            <a:r>
              <a:rPr lang="en-US" sz="1800" dirty="0" smtClean="0">
                <a:solidFill>
                  <a:schemeClr val="bg1"/>
                </a:solidFill>
              </a:rPr>
              <a:t>D</a:t>
            </a:r>
            <a:r>
              <a:rPr lang="fa-IR" sz="1800" dirty="0" smtClean="0">
                <a:solidFill>
                  <a:schemeClr val="bg1"/>
                </a:solidFill>
              </a:rPr>
              <a:t> به مادران شیرده نیزنمی تواند مقدار ویتامین کافی برای شیرخوار را فراهم نماید.مگر در دزهای بسیار بالا </a:t>
            </a:r>
          </a:p>
          <a:p>
            <a:pPr algn="r" rtl="1"/>
            <a:r>
              <a:rPr lang="fa-IR" sz="1800" dirty="0" smtClean="0">
                <a:solidFill>
                  <a:schemeClr val="bg1"/>
                </a:solidFill>
              </a:rPr>
              <a:t>بنابراین توصیه برای اطمینان از کفایت ویتامین </a:t>
            </a:r>
            <a:r>
              <a:rPr lang="en-US" sz="1800" dirty="0" smtClean="0">
                <a:solidFill>
                  <a:schemeClr val="bg1"/>
                </a:solidFill>
              </a:rPr>
              <a:t>D</a:t>
            </a:r>
            <a:r>
              <a:rPr lang="fa-IR" sz="1800" dirty="0" smtClean="0">
                <a:solidFill>
                  <a:schemeClr val="bg1"/>
                </a:solidFill>
              </a:rPr>
              <a:t> بازنگری شده و همه شیرخواران از جمله شیرخواران دارای تغذیه انحصاری با شیرمادر را نیز در بر می گیرد.</a:t>
            </a:r>
          </a:p>
          <a:p>
            <a:pPr algn="r" rtl="1"/>
            <a:r>
              <a:rPr lang="fa-IR" sz="1800" dirty="0" smtClean="0">
                <a:solidFill>
                  <a:schemeClr val="bg1"/>
                </a:solidFill>
              </a:rPr>
              <a:t>کلیه شیرخواران باید روزانه 400</a:t>
            </a:r>
            <a:r>
              <a:rPr lang="en-US" sz="1800" dirty="0" smtClean="0">
                <a:solidFill>
                  <a:schemeClr val="bg1"/>
                </a:solidFill>
              </a:rPr>
              <a:t> IU </a:t>
            </a:r>
            <a:r>
              <a:rPr lang="fa-IR" sz="1800" dirty="0" smtClean="0">
                <a:solidFill>
                  <a:schemeClr val="bg1"/>
                </a:solidFill>
              </a:rPr>
              <a:t> ویتامین </a:t>
            </a:r>
            <a:r>
              <a:rPr lang="en-US" sz="1800" dirty="0" smtClean="0">
                <a:solidFill>
                  <a:schemeClr val="bg1"/>
                </a:solidFill>
              </a:rPr>
              <a:t>D</a:t>
            </a:r>
            <a:r>
              <a:rPr lang="fa-IR" sz="1800" dirty="0" smtClean="0">
                <a:solidFill>
                  <a:schemeClr val="bg1"/>
                </a:solidFill>
              </a:rPr>
              <a:t> بصورت خوراکی ، همزمان با ترخیص از بیمارستان یا بلافاصله پس از تولد دریافت نمایند.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98" b="2484"/>
          <a:stretch/>
        </p:blipFill>
        <p:spPr>
          <a:xfrm>
            <a:off x="1371600" y="791737"/>
            <a:ext cx="9467386" cy="525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Ø´ÛØ± ÙØ§Ø¯Ø± Ø Ø§ÙØ²Ø§ÛØ´ Ø´ÛØ± ÙØ§Ø¯Ø±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693" y="724829"/>
            <a:ext cx="9311268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1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54837"/>
            <a:ext cx="9905998" cy="1478570"/>
          </a:xfrm>
        </p:spPr>
        <p:txBody>
          <a:bodyPr/>
          <a:lstStyle/>
          <a:p>
            <a:pPr algn="ctr"/>
            <a:r>
              <a:rPr lang="fa-IR" sz="4300" dirty="0">
                <a:solidFill>
                  <a:srgbClr val="C00000"/>
                </a:solidFill>
              </a:rPr>
              <a:t>ترکیبات شیرمادر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372" y="1984664"/>
            <a:ext cx="10858499" cy="4367646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fa-IR" sz="3200" cap="all" dirty="0" smtClean="0">
                <a:solidFill>
                  <a:prstClr val="black"/>
                </a:solidFill>
              </a:rPr>
              <a:t> شیرمادر </a:t>
            </a:r>
            <a:r>
              <a:rPr lang="fa-IR" sz="3200" cap="all" dirty="0">
                <a:solidFill>
                  <a:prstClr val="black"/>
                </a:solidFill>
              </a:rPr>
              <a:t>یک مایع پیچیده و پویاست که مواد مغذی و فاکتورهای زیست فعال </a:t>
            </a:r>
            <a:endParaRPr lang="fa-IR" sz="3200" cap="all" dirty="0" smtClean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fa-IR" sz="3200" cap="all" dirty="0" smtClean="0">
                <a:solidFill>
                  <a:prstClr val="black"/>
                </a:solidFill>
              </a:rPr>
              <a:t>( </a:t>
            </a:r>
            <a:r>
              <a:rPr lang="fa-IR" sz="3200" cap="all" dirty="0">
                <a:solidFill>
                  <a:prstClr val="black"/>
                </a:solidFill>
              </a:rPr>
              <a:t>بیو اکتیو )مورد نیاز برای سلامت و تکامل شیرخواررا دارد.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29898"/>
            <a:ext cx="9905998" cy="1244572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</a:rPr>
              <a:t>ترکیبات غذایی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1" y="1257154"/>
            <a:ext cx="10963448" cy="5029345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000" dirty="0">
                <a:solidFill>
                  <a:schemeClr val="bg1"/>
                </a:solidFill>
              </a:rPr>
              <a:t>ترکیبات متنوع در شیر انسان ، مواد مغذی ویژه ای را فراهم می کند که با نیازهای در حال تغییر شیرخوار تطابق داشته و همچنین مجموعه ای از طعم ها و مزه ها در آن وجود دارد که قوای حسی شیرخوار را تحریک می کند.</a:t>
            </a:r>
          </a:p>
          <a:p>
            <a:pPr algn="r" rtl="1"/>
            <a:r>
              <a:rPr lang="fa-IR" sz="3000" dirty="0" smtClean="0">
                <a:solidFill>
                  <a:schemeClr val="bg1"/>
                </a:solidFill>
              </a:rPr>
              <a:t>بسیاری </a:t>
            </a:r>
            <a:r>
              <a:rPr lang="fa-IR" sz="3000" dirty="0">
                <a:solidFill>
                  <a:schemeClr val="bg1"/>
                </a:solidFill>
              </a:rPr>
              <a:t>از ترکیبات شیرمادر وظایف دو گانه ای بر عهده دارند ، بدین معنا که یک ترکیب به تنهایی ممکن است باعث بهبود تغذیه و سیستم دفاعی میزبان و یا بهبود تغذیه و تکامل سیستم عصبی او شود</a:t>
            </a:r>
            <a:r>
              <a:rPr lang="fa-IR" sz="3000" dirty="0" smtClean="0">
                <a:solidFill>
                  <a:schemeClr val="bg1"/>
                </a:solidFill>
              </a:rPr>
              <a:t>.</a:t>
            </a:r>
          </a:p>
          <a:p>
            <a:pPr algn="r" rtl="1"/>
            <a:r>
              <a:rPr lang="fa-IR" sz="3000" dirty="0" smtClean="0">
                <a:solidFill>
                  <a:schemeClr val="bg1"/>
                </a:solidFill>
              </a:rPr>
              <a:t>«کلستروم» شیر تولید شده در چند روز اول پس از زایمان است که به علت غلظت زیاد پروتئین و پادتن موجود در آن ، نسبتا غلیظ تر است .</a:t>
            </a:r>
          </a:p>
          <a:p>
            <a:pPr algn="r" rtl="1"/>
            <a:r>
              <a:rPr lang="fa-IR" sz="3000" dirty="0" smtClean="0">
                <a:solidFill>
                  <a:schemeClr val="bg1"/>
                </a:solidFill>
              </a:rPr>
              <a:t>در حوالي روزهاي سوم تا پنجم پس از زايمان مرحله لاكتوژنز 2 آغاز ميشود و شير رسيده حوالي روز دهم پس از زايمان ظاهر ميشود.</a:t>
            </a:r>
            <a:endParaRPr lang="en-US" sz="3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19885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C00000"/>
                </a:solidFill>
              </a:rPr>
              <a:t>ترکیبات شیرمادر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4" y="972589"/>
            <a:ext cx="11232573" cy="5241175"/>
          </a:xfrm>
        </p:spPr>
        <p:txBody>
          <a:bodyPr/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نیتروژن   </a:t>
            </a:r>
          </a:p>
          <a:p>
            <a:pPr marL="0" indent="0" algn="just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نیتروژن شیرمادر از 80% پروتئین و 20% ترکیب غیر پروتئینی تشکیل شده است. </a:t>
            </a:r>
          </a:p>
          <a:p>
            <a:pPr marL="0" indent="0" algn="just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میزان آن در شیرمادرانی که شیرخوار نارس دارند بیشتر از مادرانی که شیرخوار ترم دارند</a:t>
            </a:r>
          </a:p>
          <a:p>
            <a:pPr marL="0" indent="0" algn="just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 می باشد.</a:t>
            </a:r>
          </a:p>
          <a:p>
            <a:pPr marL="0" indent="0" algn="just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در طی 2 تا 4 هفته پس از زایمان ، میزان نیتروژن پروتئین شیر مادر کاسته  و تا زمان از شیرگرفتن شیرخوارثابت می ماند.</a:t>
            </a:r>
          </a:p>
          <a:p>
            <a:pPr marL="0" indent="0" algn="just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در طول شیردهی ترکیبات نیتروژنی غیر پروتئینی مانند اسیدهای آمینه آزاد ، نوکلئوتید ها ، کارنی تین ، کراتینین و اوره نسبتا ثابت می ماند.</a:t>
            </a:r>
          </a:p>
        </p:txBody>
      </p:sp>
    </p:spTree>
    <p:extLst>
      <p:ext uri="{BB962C8B-B14F-4D97-AF65-F5344CB8AC3E}">
        <p14:creationId xmlns:p14="http://schemas.microsoft.com/office/powerpoint/2010/main" val="27697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4" y="304453"/>
            <a:ext cx="11637819" cy="6127519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پروتئین وی ( </a:t>
            </a:r>
            <a:r>
              <a:rPr lang="en-US" sz="3200" dirty="0" smtClean="0">
                <a:solidFill>
                  <a:srgbClr val="C00000"/>
                </a:solidFill>
              </a:rPr>
              <a:t>Whey </a:t>
            </a:r>
            <a:r>
              <a:rPr lang="fa-IR" sz="3200" dirty="0" smtClean="0">
                <a:solidFill>
                  <a:srgbClr val="C00000"/>
                </a:solidFill>
              </a:rPr>
              <a:t> ) و کازئین( </a:t>
            </a:r>
            <a:r>
              <a:rPr lang="en-US" sz="3200" dirty="0" smtClean="0">
                <a:solidFill>
                  <a:srgbClr val="C00000"/>
                </a:solidFill>
              </a:rPr>
              <a:t>Casein</a:t>
            </a:r>
            <a:r>
              <a:rPr lang="fa-IR" sz="3200" dirty="0" smtClean="0">
                <a:solidFill>
                  <a:srgbClr val="C00000"/>
                </a:solidFill>
              </a:rPr>
              <a:t> )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در شیر انسان 70% وی و 30% کازئین وجود دارد. در شير گاو 18% وي و 82% كازيين  وجود دارد.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کازئین ها پروتئین هایی با قابلیت حلالیت پایین در محیط اسیدی هستند.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پروتئین های وی محلول بوده و بعد از اسیدی شدن به صورت محلول باقی می ماند.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به طور کلی جزء وی در شیر آسان تر هضم می شود و با سرعت بیشتری از معده تخلیه می گردد.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پروتئین اصلی وی در شیر انسان آلفالاکتالبومین است که کاملا قابل تمایز از پروتئین وی در شیرگاو بتا لاکتوگلوبولین است.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لاکتوفرین ،لیزوزیم و ایمنوگلوبولین ترشحی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fa-IR" dirty="0" smtClean="0">
                <a:solidFill>
                  <a:schemeClr val="bg1"/>
                </a:solidFill>
              </a:rPr>
              <a:t> (</a:t>
            </a:r>
            <a:r>
              <a:rPr lang="en-US" dirty="0" smtClean="0">
                <a:solidFill>
                  <a:schemeClr val="bg1"/>
                </a:solidFill>
              </a:rPr>
              <a:t>SIGA</a:t>
            </a:r>
            <a:r>
              <a:rPr lang="fa-IR" dirty="0" smtClean="0">
                <a:solidFill>
                  <a:schemeClr val="bg1"/>
                </a:solidFill>
              </a:rPr>
              <a:t> ) پروتئین های اختصاصی موجود در جزء وی هستند که فقط در شیر انسان موجود بوده و در سیستم دفاعی بدن میزبان نقش دارند.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این پروتئین ها در مقابل هضم پروتئولیتیک مقاوم هستند.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با لایه ای همانند آستر روی دستگاه گوارش می کشند، مانند خط مقدم دفاعی عمل می کنند.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82" y="175607"/>
            <a:ext cx="11191009" cy="6225194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کربوهیدرات ها 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اصلی ترین کربوهیدرات در شیر انسان ، دی ساکارید لاکتوز </a:t>
            </a:r>
            <a:r>
              <a:rPr lang="fa-IR" sz="2800" dirty="0" smtClean="0">
                <a:solidFill>
                  <a:schemeClr val="bg1"/>
                </a:solidFill>
              </a:rPr>
              <a:t>است که </a:t>
            </a:r>
            <a:r>
              <a:rPr lang="fa-IR" sz="2800" dirty="0" smtClean="0">
                <a:solidFill>
                  <a:schemeClr val="bg1"/>
                </a:solidFill>
              </a:rPr>
              <a:t>میزان و حجم آن همزمان با پیشرفت لاکتوژنزاز مرحله کلستروم تا شیر رسیده افزایش می یابد.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محتوای لاکتوز شیر رسیده تقریبا ثابت می ماند.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بخش کوچکی از لاکتوز جذب نشده وموجب قوام نرم تر مدفوع ، کاهش فلور باکتری های بیماریزای مدفوع و جذب بیشتر مواد معدنی را فراهم می کند.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حدود 5تا 10درصد کل کربوهیدرات شیر انسان را الیگو ساکاریدها تشکیل می دهند.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اولیگو ساکاریدها علاوه بر نقشی که در تغذیه دارند ، نقش مهمی در سیستم ایمنی شیرخوار داشته و به عنوان عوامل پره بیوتیک ، کلونیزاسیون باکتریهای مفید روده ای را تحریک و کلونیزاسیون باکتری های بیماریزا را کاهش می دهند.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8610"/>
            <a:ext cx="11346873" cy="6372745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چربی ها  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چربی ها بخش عمده تولید کننده انرژی شیر انسان را تشکیل داده و تقریبا 50% کالری شیر مربوط به این جزء است.</a:t>
            </a:r>
          </a:p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ترکیب چربی شیرمادر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ترکیب چربی شیرمادر از یک گلبول چربی شیر ارگانیزه ، یک نمک صفراوی محرک لیپاز و مقدار زیادی اسیدهای چرب ضروری تشکیل شده است.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اسیدهای چرب شیرمادر به صورت تری گلیسرید هستند.</a:t>
            </a:r>
          </a:p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جذب چربی</a:t>
            </a:r>
          </a:p>
          <a:p>
            <a:pPr algn="r" rtl="1"/>
            <a:r>
              <a:rPr lang="fa-IR" dirty="0" smtClean="0">
                <a:solidFill>
                  <a:schemeClr val="bg1"/>
                </a:solidFill>
              </a:rPr>
              <a:t>محصول نهایی فعالیت لیپاز روی مولکول تری گلیسیرید در قسمت های ابتدایی روده کوچک ، به صورت اسیدهای چرب آزاد و2مونو گلیسیرید است.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3" y="394856"/>
            <a:ext cx="11429999" cy="5396346"/>
          </a:xfrm>
        </p:spPr>
        <p:txBody>
          <a:bodyPr/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</a:rPr>
              <a:t>اسیدهای چرب 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الگوی اسیدهای چرب شیر انسان از نظرترکیب های چرب اشباع نشده با زنجیره بلند منحصر به فرداست.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در شیرخواران کوچکتر اسیدها نه تنها برای تامین انرژی جهت رشد ، بلکه برای عملکرد بافت شبکیه و بافت عصبی نیز مهم و ضروری می باشند.</a:t>
            </a:r>
          </a:p>
          <a:p>
            <a:pPr marL="0" indent="0" algn="r" rtl="1">
              <a:buNone/>
            </a:pPr>
            <a:endParaRPr lang="fa-IR" sz="2800" dirty="0" smtClean="0">
              <a:solidFill>
                <a:schemeClr val="bg1"/>
              </a:solidFill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</a:rPr>
              <a:t>اسید آراشیدونیک و دکوزاهگزانوئیک اسید ، اجزای تشکیل دهنده غشاهای فسفو لیپیدی مغز و شبکیه بوده و بنابراین در بهبود عملکرد بینایی و پیامدهای عصبی تکاملی دخالت دارند.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1241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Tw Cen MT</vt:lpstr>
      <vt:lpstr>Circuit</vt:lpstr>
      <vt:lpstr> </vt:lpstr>
      <vt:lpstr>PowerPoint Presentation</vt:lpstr>
      <vt:lpstr>ترکیبات شیرمادر</vt:lpstr>
      <vt:lpstr>ترکیبات غذایی </vt:lpstr>
      <vt:lpstr>ترکیبات شیرمادر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ترکیبات شیرمادر   </dc:title>
  <dc:creator>taghipoor</dc:creator>
  <cp:lastModifiedBy>17shparastari</cp:lastModifiedBy>
  <cp:revision>32</cp:revision>
  <dcterms:created xsi:type="dcterms:W3CDTF">2019-07-22T06:51:02Z</dcterms:created>
  <dcterms:modified xsi:type="dcterms:W3CDTF">2019-07-22T11:08:10Z</dcterms:modified>
</cp:coreProperties>
</file>